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8" r:id="rId5"/>
    <p:sldId id="269" r:id="rId6"/>
    <p:sldId id="270" r:id="rId7"/>
    <p:sldId id="271"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p:scale>
          <a:sx n="68" d="100"/>
          <a:sy n="68" d="100"/>
        </p:scale>
        <p:origin x="-1867" y="-3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11/12/2021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Cooper Black" pitchFamily="18" charset="0"/>
              </a:rPr>
              <a:t>AutoCad</a:t>
            </a:r>
            <a:r>
              <a:rPr lang="en-US" dirty="0" smtClean="0">
                <a:latin typeface="Cooper Black" pitchFamily="18" charset="0"/>
              </a:rPr>
              <a:t> 2021</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lstStyle/>
          <a:p>
            <a:r>
              <a:rPr lang="ar-IQ" sz="4000" dirty="0" smtClean="0">
                <a:solidFill>
                  <a:schemeClr val="tx1"/>
                </a:solidFill>
                <a:latin typeface="AGA Granada غرناطة V2" pitchFamily="2" charset="-78"/>
                <a:cs typeface="AGA Granada غرناطة V2" pitchFamily="2" charset="-78"/>
              </a:rPr>
              <a:t>د. وميض تركي محمد </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5" name="Picture 4" descr="بدون عنوان-1.jpg"/>
          <p:cNvPicPr>
            <a:picLocks noChangeAspect="1"/>
          </p:cNvPicPr>
          <p:nvPr/>
        </p:nvPicPr>
        <p:blipFill>
          <a:blip r:embed="rId2" cstate="print"/>
          <a:stretch>
            <a:fillRect/>
          </a:stretch>
        </p:blipFill>
        <p:spPr>
          <a:xfrm>
            <a:off x="0" y="0"/>
            <a:ext cx="9144000" cy="14690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642918"/>
            <a:ext cx="8424936" cy="3539430"/>
          </a:xfrm>
          <a:prstGeom prst="rect">
            <a:avLst/>
          </a:prstGeom>
          <a:noFill/>
        </p:spPr>
        <p:txBody>
          <a:bodyPr wrap="square" rtlCol="0">
            <a:spAutoFit/>
          </a:bodyPr>
          <a:lstStyle/>
          <a:p>
            <a:pPr algn="r"/>
            <a:r>
              <a:rPr lang="en-US" sz="3200" dirty="0" smtClean="0">
                <a:cs typeface="(AH) Manal Black" pitchFamily="2" charset="-78"/>
              </a:rPr>
              <a:t>   </a:t>
            </a:r>
            <a:r>
              <a:rPr lang="ar-IQ" sz="3200" dirty="0" smtClean="0">
                <a:cs typeface="(AH) Manal Black" pitchFamily="2" charset="-78"/>
              </a:rPr>
              <a:t>في نهاية هذا الدرس يستطيع الطالب أن يتعرف على:</a:t>
            </a:r>
          </a:p>
          <a:p>
            <a:pPr algn="r"/>
            <a:endParaRPr lang="ar-IQ" sz="2400" dirty="0">
              <a:cs typeface="AL-Mateen" pitchFamily="2" charset="-78"/>
            </a:endParaRPr>
          </a:p>
          <a:p>
            <a:pPr algn="r" rtl="1">
              <a:lnSpc>
                <a:spcPct val="150000"/>
              </a:lnSpc>
              <a:buFont typeface="Arial" pitchFamily="34" charset="0"/>
              <a:buChar char="•"/>
            </a:pPr>
            <a:r>
              <a:rPr lang="ar-IQ" sz="2400" b="1" dirty="0" smtClean="0"/>
              <a:t>استخدام المجموعة </a:t>
            </a:r>
            <a:r>
              <a:rPr lang="ar-IQ" sz="2400" b="1" dirty="0" smtClean="0"/>
              <a:t>الثالثة </a:t>
            </a:r>
            <a:r>
              <a:rPr lang="ar-IQ" sz="2400" b="1" dirty="0" smtClean="0"/>
              <a:t>من ادوات الرسم</a:t>
            </a:r>
            <a:r>
              <a:rPr lang="en-US" sz="2400" b="1" dirty="0" smtClean="0"/>
              <a:t>  Use the 2</a:t>
            </a:r>
            <a:r>
              <a:rPr lang="en-US" sz="2400" b="1" baseline="30000" dirty="0" smtClean="0"/>
              <a:t>nd</a:t>
            </a:r>
            <a:r>
              <a:rPr lang="en-US" sz="2400" b="1" dirty="0" smtClean="0"/>
              <a:t> group of drawing </a:t>
            </a:r>
            <a:r>
              <a:rPr lang="en-US" sz="2400" b="1" dirty="0" smtClean="0"/>
              <a:t>tools</a:t>
            </a:r>
          </a:p>
          <a:p>
            <a:pPr algn="r" rtl="1">
              <a:lnSpc>
                <a:spcPct val="150000"/>
              </a:lnSpc>
              <a:buFont typeface="Arial" pitchFamily="34" charset="0"/>
              <a:buChar char="•"/>
            </a:pPr>
            <a:r>
              <a:rPr lang="ar-IQ" sz="2400" b="1" dirty="0" smtClean="0"/>
              <a:t>تعيين حدود الرسم  </a:t>
            </a:r>
            <a:r>
              <a:rPr lang="en-US" sz="2400" b="1" dirty="0" smtClean="0"/>
              <a:t>Drawing Limits      </a:t>
            </a:r>
            <a:endParaRPr lang="ar-IQ" sz="2400" b="1" dirty="0" smtClean="0"/>
          </a:p>
          <a:p>
            <a:pPr algn="r" rtl="1">
              <a:lnSpc>
                <a:spcPct val="150000"/>
              </a:lnSpc>
              <a:buFont typeface="Arial" pitchFamily="34" charset="0"/>
              <a:buChar char="•"/>
            </a:pPr>
            <a:r>
              <a:rPr lang="ar-IQ" sz="2400" b="1" dirty="0" smtClean="0"/>
              <a:t> إختيار سمك خط الرسم </a:t>
            </a:r>
            <a:r>
              <a:rPr lang="en-US" sz="2400" b="1" dirty="0" smtClean="0"/>
              <a:t>Line Weight    </a:t>
            </a:r>
            <a:endParaRPr lang="ar-IQ" sz="2400" b="1" dirty="0" smtClean="0"/>
          </a:p>
          <a:p>
            <a:pPr algn="r"/>
            <a:endParaRPr lang="en-US" sz="2400" dirty="0">
              <a:cs typeface="AL-Mateen" pitchFamily="2" charset="-78"/>
            </a:endParaRPr>
          </a:p>
        </p:txBody>
      </p:sp>
      <p:sp>
        <p:nvSpPr>
          <p:cNvPr id="9" name="Rounded Rectangle 8"/>
          <p:cNvSpPr/>
          <p:nvPr/>
        </p:nvSpPr>
        <p:spPr>
          <a:xfrm>
            <a:off x="2627784" y="620688"/>
            <a:ext cx="6160198" cy="64294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cs typeface="(AH) Manal Black"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200" dirty="0" smtClean="0">
                <a:latin typeface="Arial Black" pitchFamily="34" charset="0"/>
                <a:cs typeface="(AH) Manal Black" pitchFamily="2" charset="-78"/>
              </a:rPr>
              <a:t>أدوات الرسم</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latin typeface="Arial Black" pitchFamily="34" charset="0"/>
                <a:cs typeface="(AH) Manal Black" pitchFamily="2" charset="-78"/>
              </a:rPr>
              <a:t>Drawing tools</a:t>
            </a:r>
            <a:endParaRPr lang="en-US" sz="3200" b="1" dirty="0" smtClean="0">
              <a:latin typeface="Arial Black" pitchFamily="34" charset="0"/>
              <a:cs typeface="(AH) Manal Black" pitchFamily="2" charset="-78"/>
            </a:endParaRPr>
          </a:p>
        </p:txBody>
      </p:sp>
      <p:sp>
        <p:nvSpPr>
          <p:cNvPr id="12" name="TextBox 11"/>
          <p:cNvSpPr txBox="1"/>
          <p:nvPr/>
        </p:nvSpPr>
        <p:spPr>
          <a:xfrm>
            <a:off x="467544" y="1196752"/>
            <a:ext cx="4752528" cy="1169551"/>
          </a:xfrm>
          <a:prstGeom prst="rect">
            <a:avLst/>
          </a:prstGeom>
          <a:noFill/>
        </p:spPr>
        <p:txBody>
          <a:bodyPr wrap="square" rtlCol="0">
            <a:spAutoFit/>
          </a:bodyPr>
          <a:lstStyle/>
          <a:p>
            <a:pPr algn="just"/>
            <a:r>
              <a:rPr lang="en-US" sz="1400" b="1" dirty="0" smtClean="0"/>
              <a:t>The Hatch tool </a:t>
            </a:r>
            <a:r>
              <a:rPr lang="en-US" sz="1400" dirty="0" smtClean="0"/>
              <a:t>: </a:t>
            </a:r>
            <a:r>
              <a:rPr lang="en-US" sz="1400" dirty="0" smtClean="0"/>
              <a:t>The Hatch tool is used to generate hatch lines by clicking inside a closed area. When you click inside a closed area, a temporary closed boundary will be created using the PLINE command. The closed boundary will be filled with hatch lines, and then it will be deleted. </a:t>
            </a:r>
            <a:endParaRPr lang="en-US" sz="1400" b="1" dirty="0"/>
          </a:p>
        </p:txBody>
      </p:sp>
      <p:pic>
        <p:nvPicPr>
          <p:cNvPr id="3" name="Picture 2"/>
          <p:cNvPicPr>
            <a:picLocks noChangeAspect="1" noChangeArrowheads="1"/>
          </p:cNvPicPr>
          <p:nvPr/>
        </p:nvPicPr>
        <p:blipFill>
          <a:blip r:embed="rId2" cstate="print"/>
          <a:srcRect/>
          <a:stretch>
            <a:fillRect/>
          </a:stretch>
        </p:blipFill>
        <p:spPr bwMode="auto">
          <a:xfrm>
            <a:off x="5796136" y="1124744"/>
            <a:ext cx="3076970" cy="2720901"/>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t="4850" r="18107" b="82550"/>
          <a:stretch>
            <a:fillRect/>
          </a:stretch>
        </p:blipFill>
        <p:spPr bwMode="auto">
          <a:xfrm>
            <a:off x="251520" y="4941168"/>
            <a:ext cx="8400256" cy="72699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20469" t="88849" r="42913" b="9051"/>
          <a:stretch>
            <a:fillRect/>
          </a:stretch>
        </p:blipFill>
        <p:spPr bwMode="auto">
          <a:xfrm>
            <a:off x="215008" y="4221088"/>
            <a:ext cx="8928992" cy="28803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200" dirty="0" smtClean="0">
                <a:latin typeface="Arial Black" pitchFamily="34" charset="0"/>
                <a:cs typeface="(AH) Manal Black" pitchFamily="2" charset="-78"/>
              </a:rPr>
              <a:t>أدوات الرسم</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latin typeface="Arial Black" pitchFamily="34" charset="0"/>
                <a:cs typeface="(AH) Manal Black" pitchFamily="2" charset="-78"/>
              </a:rPr>
              <a:t>Drawing tools</a:t>
            </a:r>
            <a:endParaRPr lang="en-US" sz="3200" b="1" dirty="0" smtClean="0">
              <a:latin typeface="Arial Black" pitchFamily="34" charset="0"/>
              <a:cs typeface="(AH) Manal Black" pitchFamily="2" charset="-78"/>
            </a:endParaRPr>
          </a:p>
        </p:txBody>
      </p:sp>
      <p:sp>
        <p:nvSpPr>
          <p:cNvPr id="12" name="TextBox 11"/>
          <p:cNvSpPr txBox="1"/>
          <p:nvPr/>
        </p:nvSpPr>
        <p:spPr>
          <a:xfrm>
            <a:off x="467544" y="1196752"/>
            <a:ext cx="4752528" cy="738664"/>
          </a:xfrm>
          <a:prstGeom prst="rect">
            <a:avLst/>
          </a:prstGeom>
          <a:noFill/>
        </p:spPr>
        <p:txBody>
          <a:bodyPr wrap="square" rtlCol="0">
            <a:spAutoFit/>
          </a:bodyPr>
          <a:lstStyle/>
          <a:p>
            <a:pPr algn="just"/>
            <a:r>
              <a:rPr lang="en-US" sz="1400" b="1" dirty="0" smtClean="0"/>
              <a:t>Drawing </a:t>
            </a:r>
            <a:r>
              <a:rPr lang="en-US" sz="1400" b="1" dirty="0" smtClean="0"/>
              <a:t>gradient </a:t>
            </a:r>
            <a:r>
              <a:rPr lang="en-US" sz="1400" dirty="0" smtClean="0"/>
              <a:t>:</a:t>
            </a:r>
            <a:r>
              <a:rPr lang="en-US" sz="1400" dirty="0" smtClean="0"/>
              <a:t>Used to apply gradient to a closed area 	</a:t>
            </a:r>
          </a:p>
          <a:p>
            <a:pPr algn="just"/>
            <a:endParaRPr lang="en-US" sz="1400" b="1" dirty="0"/>
          </a:p>
        </p:txBody>
      </p:sp>
      <p:pic>
        <p:nvPicPr>
          <p:cNvPr id="2" name="Picture 2"/>
          <p:cNvPicPr>
            <a:picLocks noChangeAspect="1" noChangeArrowheads="1"/>
          </p:cNvPicPr>
          <p:nvPr/>
        </p:nvPicPr>
        <p:blipFill>
          <a:blip r:embed="rId2" cstate="print"/>
          <a:srcRect l="19781" t="88849" r="44191" b="8001"/>
          <a:stretch>
            <a:fillRect/>
          </a:stretch>
        </p:blipFill>
        <p:spPr bwMode="auto">
          <a:xfrm>
            <a:off x="611560" y="3717032"/>
            <a:ext cx="7320813" cy="360040"/>
          </a:xfrm>
          <a:prstGeom prst="rect">
            <a:avLst/>
          </a:prstGeom>
          <a:noFill/>
          <a:ln w="9525">
            <a:noFill/>
            <a:miter lim="800000"/>
            <a:headEnd/>
            <a:tailEnd/>
          </a:ln>
        </p:spPr>
      </p:pic>
      <p:pic>
        <p:nvPicPr>
          <p:cNvPr id="2051" name="Picture 3"/>
          <p:cNvPicPr>
            <a:picLocks noChangeAspect="1" noChangeArrowheads="1"/>
          </p:cNvPicPr>
          <p:nvPr/>
        </p:nvPicPr>
        <p:blipFill>
          <a:blip r:embed="rId2" cstate="print"/>
          <a:srcRect t="3801" r="19288" b="82549"/>
          <a:stretch>
            <a:fillRect/>
          </a:stretch>
        </p:blipFill>
        <p:spPr bwMode="auto">
          <a:xfrm>
            <a:off x="395536" y="4869160"/>
            <a:ext cx="8400256" cy="79910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r="81893" b="71000"/>
          <a:stretch>
            <a:fillRect/>
          </a:stretch>
        </p:blipFill>
        <p:spPr bwMode="auto">
          <a:xfrm>
            <a:off x="6300192" y="1484784"/>
            <a:ext cx="2207568" cy="198884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200" dirty="0" smtClean="0">
                <a:latin typeface="Arial Black" pitchFamily="34" charset="0"/>
                <a:cs typeface="(AH) Manal Black" pitchFamily="2" charset="-78"/>
              </a:rPr>
              <a:t>حدود مساحة </a:t>
            </a:r>
            <a:r>
              <a:rPr lang="ar-IQ" sz="3200" dirty="0" smtClean="0">
                <a:latin typeface="Arial Black" pitchFamily="34" charset="0"/>
                <a:cs typeface="(AH) Manal Black" pitchFamily="2" charset="-78"/>
              </a:rPr>
              <a:t>الرسم</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latin typeface="Arial Black" pitchFamily="34" charset="0"/>
                <a:cs typeface="(AH) Manal Black" pitchFamily="2" charset="-78"/>
              </a:rPr>
              <a:t>Drawing </a:t>
            </a:r>
            <a:r>
              <a:rPr lang="en-US" sz="3200" dirty="0" smtClean="0">
                <a:latin typeface="Arial Black" pitchFamily="34" charset="0"/>
                <a:cs typeface="(AH) Manal Black" pitchFamily="2" charset="-78"/>
              </a:rPr>
              <a:t>limits</a:t>
            </a:r>
            <a:endParaRPr lang="en-US" sz="3200" b="1" dirty="0" smtClean="0">
              <a:latin typeface="Arial Black" pitchFamily="34" charset="0"/>
              <a:cs typeface="(AH) Manal Black" pitchFamily="2" charset="-78"/>
            </a:endParaRPr>
          </a:p>
        </p:txBody>
      </p:sp>
      <p:sp>
        <p:nvSpPr>
          <p:cNvPr id="10" name="Rectangle 9"/>
          <p:cNvSpPr/>
          <p:nvPr/>
        </p:nvSpPr>
        <p:spPr>
          <a:xfrm>
            <a:off x="323528" y="1196752"/>
            <a:ext cx="8352928" cy="1200329"/>
          </a:xfrm>
          <a:prstGeom prst="rect">
            <a:avLst/>
          </a:prstGeom>
        </p:spPr>
        <p:txBody>
          <a:bodyPr wrap="square">
            <a:spAutoFit/>
          </a:bodyPr>
          <a:lstStyle/>
          <a:p>
            <a:pPr algn="just"/>
            <a:r>
              <a:rPr lang="en-US" b="1" dirty="0" smtClean="0"/>
              <a:t>Setting the Limits of a </a:t>
            </a:r>
            <a:r>
              <a:rPr lang="en-US" b="1" dirty="0" smtClean="0"/>
              <a:t>drawing: </a:t>
            </a:r>
            <a:r>
              <a:rPr lang="en-US" dirty="0" smtClean="0"/>
              <a:t>You can set the limits of a drawing by specifying its lower-left and top-right corners. By setting Limits of a drawing, you will define the size of the drawing area. In AutoCAD, limits are set to some default values. However, you can redefine the limits to change the drawing area as per your requirement. </a:t>
            </a:r>
            <a:r>
              <a:rPr lang="en-US" b="1" dirty="0" smtClean="0"/>
              <a:t> </a:t>
            </a:r>
            <a:endParaRPr lang="ar-IQ" b="1" dirty="0"/>
          </a:p>
        </p:txBody>
      </p:sp>
      <p:sp>
        <p:nvSpPr>
          <p:cNvPr id="13" name="Rectangle 12"/>
          <p:cNvSpPr/>
          <p:nvPr/>
        </p:nvSpPr>
        <p:spPr>
          <a:xfrm>
            <a:off x="395536" y="2276872"/>
            <a:ext cx="5454352" cy="646331"/>
          </a:xfrm>
          <a:prstGeom prst="rect">
            <a:avLst/>
          </a:prstGeom>
        </p:spPr>
        <p:txBody>
          <a:bodyPr wrap="square">
            <a:spAutoFit/>
          </a:bodyPr>
          <a:lstStyle/>
          <a:p>
            <a:endParaRPr lang="ar-IQ" dirty="0" smtClean="0"/>
          </a:p>
          <a:p>
            <a:r>
              <a:rPr lang="en-US" dirty="0" smtClean="0"/>
              <a:t>Type Limits at the command line and press ENTER </a:t>
            </a:r>
          </a:p>
        </p:txBody>
      </p:sp>
      <p:pic>
        <p:nvPicPr>
          <p:cNvPr id="2" name="Picture 2"/>
          <p:cNvPicPr>
            <a:picLocks noChangeAspect="1" noChangeArrowheads="1"/>
          </p:cNvPicPr>
          <p:nvPr/>
        </p:nvPicPr>
        <p:blipFill>
          <a:blip r:embed="rId2" cstate="print"/>
          <a:srcRect/>
          <a:stretch>
            <a:fillRect/>
          </a:stretch>
        </p:blipFill>
        <p:spPr bwMode="auto">
          <a:xfrm>
            <a:off x="5364088" y="2924944"/>
            <a:ext cx="3528392" cy="1699455"/>
          </a:xfrm>
          <a:prstGeom prst="rect">
            <a:avLst/>
          </a:prstGeom>
          <a:noFill/>
          <a:ln w="9525">
            <a:noFill/>
            <a:miter lim="800000"/>
            <a:headEnd/>
            <a:tailEnd/>
          </a:ln>
        </p:spPr>
      </p:pic>
      <p:sp>
        <p:nvSpPr>
          <p:cNvPr id="14" name="Rectangle 13"/>
          <p:cNvSpPr/>
          <p:nvPr/>
        </p:nvSpPr>
        <p:spPr>
          <a:xfrm>
            <a:off x="432048" y="2564904"/>
            <a:ext cx="4572000" cy="923330"/>
          </a:xfrm>
          <a:prstGeom prst="rect">
            <a:avLst/>
          </a:prstGeom>
        </p:spPr>
        <p:txBody>
          <a:bodyPr>
            <a:spAutoFit/>
          </a:bodyPr>
          <a:lstStyle/>
          <a:p>
            <a:endParaRPr lang="ar-IQ" dirty="0" smtClean="0"/>
          </a:p>
          <a:p>
            <a:r>
              <a:rPr lang="en-US" dirty="0" smtClean="0"/>
              <a:t>Press ENTER to accept the lower limit as 0,0. </a:t>
            </a:r>
          </a:p>
          <a:p>
            <a:r>
              <a:rPr lang="en-US" dirty="0" smtClean="0"/>
              <a:t>Now, you need to specify the upper limit </a:t>
            </a:r>
            <a:endParaRPr lang="ar-IQ" dirty="0"/>
          </a:p>
        </p:txBody>
      </p:sp>
      <p:sp>
        <p:nvSpPr>
          <p:cNvPr id="15" name="Rectangle 14"/>
          <p:cNvSpPr/>
          <p:nvPr/>
        </p:nvSpPr>
        <p:spPr>
          <a:xfrm>
            <a:off x="432048" y="3140968"/>
            <a:ext cx="4572000" cy="2308324"/>
          </a:xfrm>
          <a:prstGeom prst="rect">
            <a:avLst/>
          </a:prstGeom>
        </p:spPr>
        <p:txBody>
          <a:bodyPr>
            <a:spAutoFit/>
          </a:bodyPr>
          <a:lstStyle/>
          <a:p>
            <a:endParaRPr lang="ar-IQ" dirty="0" smtClean="0"/>
          </a:p>
          <a:p>
            <a:r>
              <a:rPr lang="en-US" dirty="0" smtClean="0"/>
              <a:t>Type 80,50 and press ENTER key. </a:t>
            </a:r>
          </a:p>
          <a:p>
            <a:r>
              <a:rPr lang="en-US" dirty="0" smtClean="0"/>
              <a:t>• Click View &gt; Navigate 2D &gt; Zoom drop-down &gt; All on the ribbon; the drawing window will be zoomed to the limits. </a:t>
            </a:r>
          </a:p>
          <a:p>
            <a:r>
              <a:rPr lang="en-US" dirty="0" smtClean="0"/>
              <a:t>• Click Zoom &gt; Zoom All from the Navigation Bar; the drawing window will be zoomed to the limits.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200" dirty="0" smtClean="0">
                <a:latin typeface="Arial Black" pitchFamily="34" charset="0"/>
                <a:cs typeface="(AH) Manal Black" pitchFamily="2" charset="-78"/>
              </a:rPr>
              <a:t>سمك خط الرسم</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latin typeface="Arial Black" pitchFamily="34" charset="0"/>
                <a:cs typeface="(AH) Manal Black" pitchFamily="2" charset="-78"/>
              </a:rPr>
              <a:t>Line weight</a:t>
            </a:r>
            <a:endParaRPr lang="en-US" sz="3200" b="1" dirty="0" smtClean="0">
              <a:latin typeface="Arial Black" pitchFamily="34" charset="0"/>
              <a:cs typeface="(AH) Manal Black" pitchFamily="2" charset="-78"/>
            </a:endParaRPr>
          </a:p>
        </p:txBody>
      </p:sp>
      <p:sp>
        <p:nvSpPr>
          <p:cNvPr id="10" name="Rectangle 9"/>
          <p:cNvSpPr/>
          <p:nvPr/>
        </p:nvSpPr>
        <p:spPr>
          <a:xfrm>
            <a:off x="323528" y="1196752"/>
            <a:ext cx="8352928" cy="923330"/>
          </a:xfrm>
          <a:prstGeom prst="rect">
            <a:avLst/>
          </a:prstGeom>
        </p:spPr>
        <p:txBody>
          <a:bodyPr wrap="square">
            <a:spAutoFit/>
          </a:bodyPr>
          <a:lstStyle/>
          <a:p>
            <a:pPr algn="just"/>
            <a:r>
              <a:rPr lang="en-US" b="1" dirty="0" smtClean="0"/>
              <a:t>Setting the </a:t>
            </a:r>
            <a:r>
              <a:rPr lang="en-US" b="1" dirty="0" smtClean="0"/>
              <a:t>Line weight : </a:t>
            </a:r>
            <a:r>
              <a:rPr lang="en-US" dirty="0" smtClean="0"/>
              <a:t>Lineweight is the thickness of the objects that you draw. In AutoCAD, there is a default </a:t>
            </a:r>
            <a:r>
              <a:rPr lang="en-US" dirty="0" smtClean="0"/>
              <a:t>lineweight /</a:t>
            </a:r>
            <a:r>
              <a:rPr lang="en-US" dirty="0" smtClean="0"/>
              <a:t>thickness assigned to objects. However, you can set a new </a:t>
            </a:r>
            <a:r>
              <a:rPr lang="en-US" dirty="0" smtClean="0"/>
              <a:t>lineweight.</a:t>
            </a:r>
            <a:endParaRPr lang="ar-IQ" b="1" dirty="0"/>
          </a:p>
        </p:txBody>
      </p:sp>
      <p:pic>
        <p:nvPicPr>
          <p:cNvPr id="4098" name="Picture 2"/>
          <p:cNvPicPr>
            <a:picLocks noChangeAspect="1" noChangeArrowheads="1"/>
          </p:cNvPicPr>
          <p:nvPr/>
        </p:nvPicPr>
        <p:blipFill>
          <a:blip r:embed="rId2" cstate="print"/>
          <a:srcRect l="89474" b="4851"/>
          <a:stretch>
            <a:fillRect/>
          </a:stretch>
        </p:blipFill>
        <p:spPr bwMode="auto">
          <a:xfrm>
            <a:off x="7720184" y="1916832"/>
            <a:ext cx="943424" cy="4797152"/>
          </a:xfrm>
          <a:prstGeom prst="rect">
            <a:avLst/>
          </a:prstGeom>
          <a:noFill/>
          <a:ln w="9525">
            <a:noFill/>
            <a:miter lim="800000"/>
            <a:headEnd/>
            <a:tailEnd/>
          </a:ln>
        </p:spPr>
      </p:pic>
      <p:pic>
        <p:nvPicPr>
          <p:cNvPr id="4099" name="Picture 3"/>
          <p:cNvPicPr>
            <a:picLocks noChangeAspect="1" noChangeArrowheads="1"/>
          </p:cNvPicPr>
          <p:nvPr/>
        </p:nvPicPr>
        <p:blipFill>
          <a:blip r:embed="rId2" cstate="print"/>
          <a:srcRect l="53249" t="89899" r="93" b="4851"/>
          <a:stretch>
            <a:fillRect/>
          </a:stretch>
        </p:blipFill>
        <p:spPr bwMode="auto">
          <a:xfrm>
            <a:off x="107504" y="2132856"/>
            <a:ext cx="7488832" cy="473977"/>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2051720" y="2708920"/>
            <a:ext cx="2905125" cy="714375"/>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2267744" y="3573016"/>
            <a:ext cx="5219700" cy="3057525"/>
          </a:xfrm>
          <a:prstGeom prst="rect">
            <a:avLst/>
          </a:prstGeom>
          <a:noFill/>
          <a:ln w="9525">
            <a:noFill/>
            <a:miter lim="800000"/>
            <a:headEnd/>
            <a:tailEnd/>
          </a:ln>
        </p:spPr>
      </p:pic>
      <p:sp>
        <p:nvSpPr>
          <p:cNvPr id="12" name="Oval 11"/>
          <p:cNvSpPr/>
          <p:nvPr/>
        </p:nvSpPr>
        <p:spPr>
          <a:xfrm>
            <a:off x="8676456" y="638132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a:t>
            </a:r>
            <a:endParaRPr lang="ar-IQ" dirty="0"/>
          </a:p>
        </p:txBody>
      </p:sp>
      <p:sp>
        <p:nvSpPr>
          <p:cNvPr id="16" name="Oval 15"/>
          <p:cNvSpPr/>
          <p:nvPr/>
        </p:nvSpPr>
        <p:spPr>
          <a:xfrm>
            <a:off x="1835696" y="270892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a:t>
            </a:r>
            <a:endParaRPr lang="ar-IQ" dirty="0"/>
          </a:p>
        </p:txBody>
      </p:sp>
      <p:sp>
        <p:nvSpPr>
          <p:cNvPr id="17" name="Oval 16"/>
          <p:cNvSpPr/>
          <p:nvPr/>
        </p:nvSpPr>
        <p:spPr>
          <a:xfrm>
            <a:off x="1763688" y="357301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200" dirty="0" smtClean="0">
                <a:latin typeface="Arial Black" pitchFamily="34" charset="0"/>
                <a:cs typeface="(AH) Manal Black" pitchFamily="2" charset="-78"/>
              </a:rPr>
              <a:t>سمك خط الرسم</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latin typeface="Arial Black" pitchFamily="34" charset="0"/>
                <a:cs typeface="(AH) Manal Black" pitchFamily="2" charset="-78"/>
              </a:rPr>
              <a:t>Line weight</a:t>
            </a:r>
            <a:endParaRPr lang="en-US" sz="3200" b="1" dirty="0" smtClean="0">
              <a:latin typeface="Arial Black" pitchFamily="34" charset="0"/>
              <a:cs typeface="(AH) Manal Black" pitchFamily="2" charset="-78"/>
            </a:endParaRPr>
          </a:p>
        </p:txBody>
      </p:sp>
      <p:sp>
        <p:nvSpPr>
          <p:cNvPr id="10" name="Rectangle 9"/>
          <p:cNvSpPr/>
          <p:nvPr/>
        </p:nvSpPr>
        <p:spPr>
          <a:xfrm>
            <a:off x="323528" y="1196752"/>
            <a:ext cx="8352928" cy="923330"/>
          </a:xfrm>
          <a:prstGeom prst="rect">
            <a:avLst/>
          </a:prstGeom>
        </p:spPr>
        <p:txBody>
          <a:bodyPr wrap="square">
            <a:spAutoFit/>
          </a:bodyPr>
          <a:lstStyle/>
          <a:p>
            <a:pPr algn="just"/>
            <a:r>
              <a:rPr lang="en-US" b="1" dirty="0" smtClean="0"/>
              <a:t>Setting the </a:t>
            </a:r>
            <a:r>
              <a:rPr lang="en-US" b="1" dirty="0" smtClean="0"/>
              <a:t>Line weight : </a:t>
            </a:r>
            <a:r>
              <a:rPr lang="en-US" dirty="0" smtClean="0"/>
              <a:t>Lineweight is the thickness of the objects that you draw. In AutoCAD, there is a default </a:t>
            </a:r>
            <a:r>
              <a:rPr lang="en-US" dirty="0" smtClean="0"/>
              <a:t>lineweight /</a:t>
            </a:r>
            <a:r>
              <a:rPr lang="en-US" dirty="0" smtClean="0"/>
              <a:t>thickness assigned to objects. However, you can set a new </a:t>
            </a:r>
            <a:r>
              <a:rPr lang="en-US" dirty="0" smtClean="0"/>
              <a:t>lineweight.</a:t>
            </a:r>
            <a:endParaRPr lang="ar-IQ" b="1" dirty="0"/>
          </a:p>
        </p:txBody>
      </p:sp>
      <p:grpSp>
        <p:nvGrpSpPr>
          <p:cNvPr id="14" name="Group 13"/>
          <p:cNvGrpSpPr/>
          <p:nvPr/>
        </p:nvGrpSpPr>
        <p:grpSpPr>
          <a:xfrm>
            <a:off x="2987824" y="2564904"/>
            <a:ext cx="5723756" cy="3057525"/>
            <a:chOff x="1763688" y="3573016"/>
            <a:chExt cx="5723756" cy="3057525"/>
          </a:xfrm>
        </p:grpSpPr>
        <p:pic>
          <p:nvPicPr>
            <p:cNvPr id="4101" name="Picture 5"/>
            <p:cNvPicPr>
              <a:picLocks noChangeAspect="1" noChangeArrowheads="1"/>
            </p:cNvPicPr>
            <p:nvPr/>
          </p:nvPicPr>
          <p:blipFill>
            <a:blip r:embed="rId2" cstate="print"/>
            <a:srcRect/>
            <a:stretch>
              <a:fillRect/>
            </a:stretch>
          </p:blipFill>
          <p:spPr bwMode="auto">
            <a:xfrm>
              <a:off x="2267744" y="3573016"/>
              <a:ext cx="5219700" cy="3057525"/>
            </a:xfrm>
            <a:prstGeom prst="rect">
              <a:avLst/>
            </a:prstGeom>
            <a:noFill/>
            <a:ln w="9525">
              <a:noFill/>
              <a:miter lim="800000"/>
              <a:headEnd/>
              <a:tailEnd/>
            </a:ln>
          </p:spPr>
        </p:pic>
        <p:sp>
          <p:nvSpPr>
            <p:cNvPr id="17" name="Oval 16"/>
            <p:cNvSpPr/>
            <p:nvPr/>
          </p:nvSpPr>
          <p:spPr>
            <a:xfrm>
              <a:off x="1763688" y="357301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a:t>
              </a:r>
              <a:endParaRPr lang="ar-IQ" dirty="0"/>
            </a:p>
          </p:txBody>
        </p:sp>
      </p:grpSp>
      <p:grpSp>
        <p:nvGrpSpPr>
          <p:cNvPr id="13" name="Group 12"/>
          <p:cNvGrpSpPr/>
          <p:nvPr/>
        </p:nvGrpSpPr>
        <p:grpSpPr>
          <a:xfrm>
            <a:off x="179512" y="2132856"/>
            <a:ext cx="2304256" cy="1412776"/>
            <a:chOff x="3851920" y="1916832"/>
            <a:chExt cx="2304256" cy="1412776"/>
          </a:xfrm>
        </p:grpSpPr>
        <p:sp>
          <p:nvSpPr>
            <p:cNvPr id="12" name="Oval 11"/>
            <p:cNvSpPr/>
            <p:nvPr/>
          </p:nvSpPr>
          <p:spPr>
            <a:xfrm>
              <a:off x="3851920" y="191683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a:t>
              </a:r>
              <a:endParaRPr lang="ar-IQ" dirty="0"/>
            </a:p>
          </p:txBody>
        </p:sp>
        <p:pic>
          <p:nvPicPr>
            <p:cNvPr id="5122" name="Picture 2"/>
            <p:cNvPicPr>
              <a:picLocks noChangeAspect="1" noChangeArrowheads="1"/>
            </p:cNvPicPr>
            <p:nvPr/>
          </p:nvPicPr>
          <p:blipFill>
            <a:blip r:embed="rId3" cstate="print"/>
            <a:srcRect l="65259" r="19976" b="79400"/>
            <a:stretch>
              <a:fillRect/>
            </a:stretch>
          </p:blipFill>
          <p:spPr bwMode="auto">
            <a:xfrm>
              <a:off x="4355976" y="1916832"/>
              <a:ext cx="1800200" cy="1412776"/>
            </a:xfrm>
            <a:prstGeom prst="rect">
              <a:avLst/>
            </a:prstGeom>
            <a:noFill/>
            <a:ln w="9525">
              <a:noFill/>
              <a:miter lim="800000"/>
              <a:headEnd/>
              <a:tailEnd/>
            </a:ln>
          </p:spPr>
        </p:pic>
      </p:grpSp>
      <p:grpSp>
        <p:nvGrpSpPr>
          <p:cNvPr id="15" name="Group 14"/>
          <p:cNvGrpSpPr/>
          <p:nvPr/>
        </p:nvGrpSpPr>
        <p:grpSpPr>
          <a:xfrm>
            <a:off x="251520" y="3573016"/>
            <a:ext cx="2160240" cy="3068960"/>
            <a:chOff x="251520" y="3573016"/>
            <a:chExt cx="2160240" cy="3068960"/>
          </a:xfrm>
        </p:grpSpPr>
        <p:sp>
          <p:nvSpPr>
            <p:cNvPr id="16" name="Oval 15"/>
            <p:cNvSpPr/>
            <p:nvPr/>
          </p:nvSpPr>
          <p:spPr>
            <a:xfrm>
              <a:off x="251520" y="364502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a:t>
              </a:r>
              <a:endParaRPr lang="ar-IQ" dirty="0"/>
            </a:p>
          </p:txBody>
        </p:sp>
        <p:pic>
          <p:nvPicPr>
            <p:cNvPr id="5123" name="Picture 3"/>
            <p:cNvPicPr>
              <a:picLocks noChangeAspect="1" noChangeArrowheads="1"/>
            </p:cNvPicPr>
            <p:nvPr/>
          </p:nvPicPr>
          <p:blipFill>
            <a:blip r:embed="rId4" cstate="print"/>
            <a:srcRect l="65356" r="20469" b="55250"/>
            <a:stretch>
              <a:fillRect/>
            </a:stretch>
          </p:blipFill>
          <p:spPr bwMode="auto">
            <a:xfrm>
              <a:off x="683568" y="3573016"/>
              <a:ext cx="1728192" cy="3068960"/>
            </a:xfrm>
            <a:prstGeom prst="rect">
              <a:avLst/>
            </a:prstGeom>
            <a:noFill/>
            <a:ln w="9525">
              <a:noFill/>
              <a:miter lim="800000"/>
              <a:headEnd/>
              <a:tailEnd/>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الدرس القادم ...                  </a:t>
            </a:r>
            <a:r>
              <a:rPr lang="en-US" sz="2400" b="1" dirty="0" smtClean="0">
                <a:latin typeface="Arial Black" pitchFamily="34" charset="0"/>
                <a:cs typeface="(AH) Manal Black" pitchFamily="2" charset="-78"/>
              </a:rPr>
              <a:t>AutoCAD 2021</a:t>
            </a:r>
          </a:p>
        </p:txBody>
      </p:sp>
      <p:sp>
        <p:nvSpPr>
          <p:cNvPr id="5" name="TextBox 4"/>
          <p:cNvSpPr txBox="1"/>
          <p:nvPr/>
        </p:nvSpPr>
        <p:spPr>
          <a:xfrm>
            <a:off x="755576" y="1844824"/>
            <a:ext cx="7632848" cy="523220"/>
          </a:xfrm>
          <a:prstGeom prst="rect">
            <a:avLst/>
          </a:prstGeom>
          <a:noFill/>
        </p:spPr>
        <p:txBody>
          <a:bodyPr wrap="square" rtlCol="1">
            <a:spAutoFit/>
          </a:bodyPr>
          <a:lstStyle/>
          <a:p>
            <a:pPr algn="r"/>
            <a:r>
              <a:rPr lang="ar-IQ" sz="2800" dirty="0" smtClean="0">
                <a:cs typeface="(AH) Manal Black" pitchFamily="2" charset="-78"/>
              </a:rPr>
              <a:t>في الدرس القادم ... </a:t>
            </a:r>
            <a:r>
              <a:rPr lang="ar-IQ" sz="2800" dirty="0" smtClean="0">
                <a:cs typeface="(AH) Manal Black" pitchFamily="2" charset="-78"/>
              </a:rPr>
              <a:t>سنبدأ بأدوات التعديل... </a:t>
            </a:r>
            <a:r>
              <a:rPr lang="ar-IQ" sz="2800" dirty="0" smtClean="0">
                <a:cs typeface="(AH) Manal Black" pitchFamily="2" charset="-78"/>
              </a:rPr>
              <a:t>بإذن الله</a:t>
            </a:r>
            <a:endParaRPr lang="ar-IQ" sz="2800" dirty="0">
              <a:cs typeface="(AH) Manal Black" pitchFamily="2" charset="-78"/>
            </a:endParaRPr>
          </a:p>
        </p:txBody>
      </p:sp>
      <p:sp>
        <p:nvSpPr>
          <p:cNvPr id="6" name="TextBox 5"/>
          <p:cNvSpPr txBox="1"/>
          <p:nvPr/>
        </p:nvSpPr>
        <p:spPr>
          <a:xfrm>
            <a:off x="539552" y="5229200"/>
            <a:ext cx="4248472" cy="1015663"/>
          </a:xfrm>
          <a:prstGeom prst="rect">
            <a:avLst/>
          </a:prstGeom>
          <a:noFill/>
        </p:spPr>
        <p:txBody>
          <a:bodyPr wrap="square" rtlCol="1">
            <a:spAutoFit/>
          </a:bodyPr>
          <a:lstStyle/>
          <a:p>
            <a:r>
              <a:rPr lang="ar-IQ" sz="6000" dirty="0" smtClean="0">
                <a:latin typeface="Hacen Extender X-Slant" pitchFamily="2" charset="-78"/>
                <a:cs typeface="Hacen Extender X-Slant" pitchFamily="2" charset="-78"/>
              </a:rPr>
              <a:t>شكراً جزيلا</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TotalTime>
  <Words>384</Words>
  <Application>Microsoft Office PowerPoint</Application>
  <PresentationFormat>On-screen Show (4:3)</PresentationFormat>
  <Paragraphs>35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AutoCad 2021</vt:lpstr>
      <vt:lpstr>Slide 2</vt:lpstr>
      <vt:lpstr>Slide 3</vt:lpstr>
      <vt:lpstr>Slide 4</vt:lpstr>
      <vt:lpstr>Slide 5</vt:lpstr>
      <vt:lpstr>Slide 6</vt:lpstr>
      <vt:lpstr>Slide 7</vt:lpstr>
      <vt:lpstr>Slide 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137</cp:revision>
  <dcterms:created xsi:type="dcterms:W3CDTF">2021-10-20T16:32:18Z</dcterms:created>
  <dcterms:modified xsi:type="dcterms:W3CDTF">2021-11-12T18:19:47Z</dcterms:modified>
</cp:coreProperties>
</file>